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</p:sldMasterIdLst>
  <p:notesMasterIdLst>
    <p:notesMasterId r:id="rId7"/>
  </p:notesMasterIdLst>
  <p:handoutMasterIdLst>
    <p:handoutMasterId r:id="rId8"/>
  </p:handoutMasterIdLst>
  <p:sldIdLst>
    <p:sldId id="474" r:id="rId6"/>
  </p:sldIdLst>
  <p:sldSz cx="9906000" cy="6858000" type="A4"/>
  <p:notesSz cx="6858000" cy="9144000"/>
  <p:embeddedFontLst>
    <p:embeddedFont>
      <p:font typeface="ABeeZee" panose="020B0604020202020204" charset="0"/>
      <p:regular r:id="rId9"/>
      <p:bold r:id="rId10"/>
      <p:italic r:id="rId11"/>
      <p:boldItalic r:id="rId12"/>
    </p:embeddedFont>
    <p:embeddedFont>
      <p:font typeface="ABeeZee" panose="020B0604020202020204" charset="0"/>
      <p:regular r:id="rId9"/>
      <p:bold r:id="rId10"/>
      <p:italic r:id="rId11"/>
      <p:boldItalic r:id="rId12"/>
    </p:embeddedFon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it Outline" id="{4B5A7632-071C-4311-9B5E-BDF1D76673F2}">
          <p14:sldIdLst>
            <p14:sldId id="47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7CCC5D-DC49-38E4-553A-289235DB0661}" name="Proofed" initials="P" userId="Proofed" providerId="None"/>
  <p188:author id="{84FAD479-02D9-AE1D-96CE-0E81AC46F11F}" name="Faye Johnson" initials="FJ" userId="S::faye.johnson@unitedlearning.org.uk::d8615b50-3036-4b21-8316-81c27d61a7ed" providerId="AD"/>
  <p188:author id="{70DA739A-678B-5775-597A-1902209A38AD}" name="Alicia Shanks" initials="AS" userId="S::alicia.shanks@unitedlearning.org.uk::3c82d5bd-0894-471d-8f79-880187f0fd4b" providerId="AD"/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  <p:cmAuthor id="2" name="Proofed" initials="PI" lastIdx="4" clrIdx="1">
    <p:extLst>
      <p:ext uri="{19B8F6BF-5375-455C-9EA6-DF929625EA0E}">
        <p15:presenceInfo xmlns:p15="http://schemas.microsoft.com/office/powerpoint/2012/main" userId="Proofe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4E2"/>
    <a:srgbClr val="E5E4F1"/>
    <a:srgbClr val="999999"/>
    <a:srgbClr val="B9B8BD"/>
    <a:srgbClr val="B4AFBF"/>
    <a:srgbClr val="48355B"/>
    <a:srgbClr val="8262A6"/>
    <a:srgbClr val="D55D5D"/>
    <a:srgbClr val="C2C2C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0" autoAdjust="0"/>
    <p:restoredTop sz="94396" autoAdjust="0"/>
  </p:normalViewPr>
  <p:slideViewPr>
    <p:cSldViewPr snapToGrid="0">
      <p:cViewPr>
        <p:scale>
          <a:sx n="110" d="100"/>
          <a:sy n="110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5" Type="http://schemas.openxmlformats.org/officeDocument/2006/relationships/slideMaster" Target="slideMasters/slideMaster2.xml"/><Relationship Id="rId15" Type="http://schemas.openxmlformats.org/officeDocument/2006/relationships/font" Target="fonts/font7.fntdata"/><Relationship Id="rId23" Type="http://schemas.microsoft.com/office/2018/10/relationships/authors" Target="authors.xml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Lewis" userId="ec7f32bc-6f8d-49d4-813c-f1068aa6397c" providerId="ADAL" clId="{AA64CFDA-923E-4FD1-B9F2-F784EAB27070}"/>
    <pc:docChg chg="undo custSel modSld">
      <pc:chgData name="Hannah Lewis" userId="ec7f32bc-6f8d-49d4-813c-f1068aa6397c" providerId="ADAL" clId="{AA64CFDA-923E-4FD1-B9F2-F784EAB27070}" dt="2024-09-04T12:29:42.060" v="52" actId="2"/>
      <pc:docMkLst>
        <pc:docMk/>
      </pc:docMkLst>
      <pc:sldChg chg="modSp mod modCm">
        <pc:chgData name="Hannah Lewis" userId="ec7f32bc-6f8d-49d4-813c-f1068aa6397c" providerId="ADAL" clId="{AA64CFDA-923E-4FD1-B9F2-F784EAB27070}" dt="2024-09-04T12:29:42.060" v="52" actId="2"/>
        <pc:sldMkLst>
          <pc:docMk/>
          <pc:sldMk cId="53577590" sldId="474"/>
        </pc:sldMkLst>
        <pc:graphicFrameChg chg="mod modGraphic">
          <ac:chgData name="Hannah Lewis" userId="ec7f32bc-6f8d-49d4-813c-f1068aa6397c" providerId="ADAL" clId="{AA64CFDA-923E-4FD1-B9F2-F784EAB27070}" dt="2024-09-04T12:29:42.060" v="52" actId="2"/>
          <ac:graphicFrameMkLst>
            <pc:docMk/>
            <pc:sldMk cId="53577590" sldId="474"/>
            <ac:graphicFrameMk id="11" creationId="{A1252F50-0C4B-1181-E343-5DB2811EB86F}"/>
          </ac:graphicFrameMkLst>
        </pc:graphicFrameChg>
        <pc:graphicFrameChg chg="modGraphic">
          <ac:chgData name="Hannah Lewis" userId="ec7f32bc-6f8d-49d4-813c-f1068aa6397c" providerId="ADAL" clId="{AA64CFDA-923E-4FD1-B9F2-F784EAB27070}" dt="2024-09-04T12:25:25.161" v="3" actId="20577"/>
          <ac:graphicFrameMkLst>
            <pc:docMk/>
            <pc:sldMk cId="53577590" sldId="474"/>
            <ac:graphicFrameMk id="18" creationId="{5A93DDFB-A8B5-D725-2115-75569617D385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nnah Lewis" userId="ec7f32bc-6f8d-49d4-813c-f1068aa6397c" providerId="ADAL" clId="{AA64CFDA-923E-4FD1-B9F2-F784EAB27070}" dt="2024-09-04T12:29:36.491" v="51" actId="20577"/>
              <pc2:cmMkLst xmlns:pc2="http://schemas.microsoft.com/office/powerpoint/2019/9/main/command">
                <pc:docMk/>
                <pc:sldMk cId="53577590" sldId="474"/>
                <pc2:cmMk id="{F72A767F-8EE5-4F37-9966-B1431AD2D68F}"/>
              </pc2:cmMkLst>
            </pc226:cmChg>
          </p:ext>
        </pc:ext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i="0" dirty="0"/>
              <a:t>Images: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="1" dirty="0"/>
              <a:t>All Other images </a:t>
            </a:r>
            <a:r>
              <a:rPr lang="en-GB" b="0" dirty="0"/>
              <a:t>– United Learning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0" i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93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1393" y="3108852"/>
            <a:ext cx="6583334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6449926" y="3107603"/>
            <a:ext cx="6586267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72A5E7-274A-395E-21EF-898BCF9C39B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52FCB5-446D-0733-0A9B-FCCF1C282FC0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42892-55FB-9368-26D2-BCCAB8498DF7}"/>
              </a:ext>
            </a:extLst>
          </p:cNvPr>
          <p:cNvSpPr/>
          <p:nvPr userDrawn="1"/>
        </p:nvSpPr>
        <p:spPr>
          <a:xfrm rot="5400000">
            <a:off x="8654183" y="907292"/>
            <a:ext cx="2186362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4B38B-CDEB-E7E9-CFAB-C61D409A7331}"/>
              </a:ext>
            </a:extLst>
          </p:cNvPr>
          <p:cNvSpPr txBox="1"/>
          <p:nvPr userDrawn="1"/>
        </p:nvSpPr>
        <p:spPr>
          <a:xfrm rot="16200000">
            <a:off x="8651557" y="914667"/>
            <a:ext cx="2186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Autumn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66D1E3-517B-A2C7-25E7-EFA7F731BDC9}"/>
              </a:ext>
            </a:extLst>
          </p:cNvPr>
          <p:cNvSpPr/>
          <p:nvPr userDrawn="1"/>
        </p:nvSpPr>
        <p:spPr>
          <a:xfrm rot="5400000">
            <a:off x="8660258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DED0D-BC10-9BE0-198A-7320E31B6494}"/>
              </a:ext>
            </a:extLst>
          </p:cNvPr>
          <p:cNvSpPr txBox="1"/>
          <p:nvPr userDrawn="1"/>
        </p:nvSpPr>
        <p:spPr>
          <a:xfrm rot="16200000">
            <a:off x="8652632" y="310224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Spring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1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CD5BE-0CC7-C964-13DD-A9D6444FD772}"/>
              </a:ext>
            </a:extLst>
          </p:cNvPr>
          <p:cNvSpPr/>
          <p:nvPr userDrawn="1"/>
        </p:nvSpPr>
        <p:spPr>
          <a:xfrm rot="5400000">
            <a:off x="8656291" y="5300551"/>
            <a:ext cx="2202489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ABeeZee" panose="020B0604020202020204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5D4B74-9317-12CC-D5C7-23BB953BB2D8}"/>
              </a:ext>
            </a:extLst>
          </p:cNvPr>
          <p:cNvSpPr txBox="1"/>
          <p:nvPr userDrawn="1"/>
        </p:nvSpPr>
        <p:spPr>
          <a:xfrm rot="16200000">
            <a:off x="8652632" y="532856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Summer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A7E4AB-284A-9FAD-5D81-D3947C793E48}"/>
              </a:ext>
            </a:extLst>
          </p:cNvPr>
          <p:cNvSpPr/>
          <p:nvPr userDrawn="1"/>
        </p:nvSpPr>
        <p:spPr>
          <a:xfrm>
            <a:off x="49939" y="279647"/>
            <a:ext cx="2902267" cy="410012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0AD36F-9F47-93E7-68DA-9D31B04EC20F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E6A53E-99FE-A687-A6B5-360D0D4A5C39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5DBE3411-C1D7-86A2-0A20-2E651C6D6FF9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B8BE7F-5AB1-2D98-875E-543856FE6B4A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3D9C042-77C2-0EB6-F1E0-1B462CE63F9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0513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 dirty="0">
                <a:ln w="12700">
                  <a:noFill/>
                </a:ln>
                <a:solidFill>
                  <a:schemeClr val="bg2"/>
                </a:solidFill>
              </a:rPr>
              <a:t>Teacher Pack  |  Geography  |  Year 7  |  Spring 1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</a:rPr>
              <a:t>Unit title </a:t>
            </a:r>
            <a:endParaRPr lang="en-GB" sz="900" b="1" dirty="0">
              <a:ln w="12700">
                <a:noFill/>
              </a:ln>
              <a:solidFill>
                <a:schemeClr val="accent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70116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C45D1-8A1B-2FE6-98EA-07500312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03235"/>
            <a:ext cx="8543925" cy="524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B593-A629-3962-1B97-99ADA71BB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627458"/>
            <a:ext cx="8543925" cy="138243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3" r:id="rId3"/>
    <p:sldLayoutId id="2147483674" r:id="rId4"/>
    <p:sldLayoutId id="214748367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7">
            <a:extLst>
              <a:ext uri="{FF2B5EF4-FFF2-40B4-BE49-F238E27FC236}">
                <a16:creationId xmlns:a16="http://schemas.microsoft.com/office/drawing/2014/main" id="{3226F330-C32B-B575-15CD-80A2CD275029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2366277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7.04 Rivers</a:t>
            </a:r>
            <a:endParaRPr lang="en-GB" sz="105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ubtitle 8">
            <a:extLst>
              <a:ext uri="{FF2B5EF4-FFF2-40B4-BE49-F238E27FC236}">
                <a16:creationId xmlns:a16="http://schemas.microsoft.com/office/drawing/2014/main" id="{B80E4E46-877F-7519-3B72-96346A4F77E9}"/>
              </a:ext>
            </a:extLst>
          </p:cNvPr>
          <p:cNvSpPr txBox="1">
            <a:spLocks/>
          </p:cNvSpPr>
          <p:nvPr/>
        </p:nvSpPr>
        <p:spPr>
          <a:xfrm>
            <a:off x="5033010" y="6576695"/>
            <a:ext cx="4872990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kern="1200" dirty="0">
                <a:solidFill>
                  <a:schemeClr val="tx1">
                    <a:lumMod val="50000"/>
                  </a:schemeClr>
                </a:solidFill>
                <a:effectLst/>
                <a:latin typeface="ABeeZee"/>
                <a:ea typeface="Calibri" panose="020F0502020204030204" pitchFamily="34" charset="0"/>
                <a:cs typeface="Times New Roman" panose="02020603050405020304" pitchFamily="18" charset="0"/>
              </a:rPr>
              <a:t>Geography | 7.04 – Development | Knowledge </a:t>
            </a:r>
            <a:r>
              <a:rPr lang="en-US" sz="1000" dirty="0">
                <a:solidFill>
                  <a:schemeClr val="tx1">
                    <a:lumMod val="50000"/>
                  </a:schemeClr>
                </a:solidFill>
                <a:latin typeface="ABeeZee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000" kern="1200" dirty="0">
                <a:solidFill>
                  <a:schemeClr val="tx1">
                    <a:lumMod val="50000"/>
                  </a:schemeClr>
                </a:solidFill>
                <a:effectLst/>
                <a:latin typeface="ABeeZee"/>
                <a:ea typeface="Calibri" panose="020F0502020204030204" pitchFamily="34" charset="0"/>
                <a:cs typeface="Times New Roman" panose="02020603050405020304" pitchFamily="18" charset="0"/>
              </a:rPr>
              <a:t>rganiser</a:t>
            </a:r>
            <a:endParaRPr lang="en-GB" sz="1100" dirty="0">
              <a:solidFill>
                <a:schemeClr val="tx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Rectangle 11">
            <a:extLst>
              <a:ext uri="{FF2B5EF4-FFF2-40B4-BE49-F238E27FC236}">
                <a16:creationId xmlns:a16="http://schemas.microsoft.com/office/drawing/2014/main" id="{AC739EA8-786B-EC3E-C194-7EC5981CE957}"/>
              </a:ext>
            </a:extLst>
          </p:cNvPr>
          <p:cNvSpPr/>
          <p:nvPr/>
        </p:nvSpPr>
        <p:spPr>
          <a:xfrm flipH="1">
            <a:off x="7228439" y="1836021"/>
            <a:ext cx="263752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G) The drainage basin system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CD73252B-7A58-6162-3C30-51E449718FA8}"/>
              </a:ext>
            </a:extLst>
          </p:cNvPr>
          <p:cNvSpPr/>
          <p:nvPr/>
        </p:nvSpPr>
        <p:spPr>
          <a:xfrm>
            <a:off x="35017" y="740867"/>
            <a:ext cx="190800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4F57E610-6FA4-D1BF-1849-686F74BDD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447502"/>
              </p:ext>
            </p:extLst>
          </p:nvPr>
        </p:nvGraphicFramePr>
        <p:xfrm>
          <a:off x="134119" y="984853"/>
          <a:ext cx="2818604" cy="3090576"/>
        </p:xfrm>
        <a:graphic>
          <a:graphicData uri="http://schemas.openxmlformats.org/drawingml/2006/table">
            <a:tbl>
              <a:tblPr firstRow="1" bandRow="1"/>
              <a:tblGrid>
                <a:gridCol w="353206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2465398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</a:tblGrid>
              <a:tr h="34188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Rivers affect the landscape and the lives of the people who live near them.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dirty="0"/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3418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Rivers are found within their own drainage basin and have their own distinct features.</a:t>
                      </a:r>
                      <a:endParaRPr lang="en-US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3432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B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As a river moves from its source in the upper course to its mouth in the lower course, its profile changes.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3418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i="0" dirty="0">
                          <a:solidFill>
                            <a:schemeClr val="bg1"/>
                          </a:solidFill>
                          <a:latin typeface="ABeeZee" panose="020B0604020202020204" charset="0"/>
                          <a:ea typeface="Roboto" panose="02000000000000000000" pitchFamily="2" charset="0"/>
                        </a:rPr>
                        <a:t>There are many different river processes that can impact the landscape.</a:t>
                      </a:r>
                      <a:endParaRPr lang="en-US" sz="800" b="1" i="0" dirty="0">
                        <a:solidFill>
                          <a:schemeClr val="bg1"/>
                        </a:solidFill>
                        <a:latin typeface="ABeeZee" panose="020B0604020202020204" charset="0"/>
                        <a:ea typeface="Roboto" panose="02000000000000000000" pitchFamily="2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406457"/>
                  </a:ext>
                </a:extLst>
              </a:tr>
              <a:tr h="2824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D–F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BeeZee" panose="020B0604020202020204" charset="0"/>
                          <a:ea typeface="Roboto" panose="02000000000000000000" pitchFamily="2" charset="0"/>
                          <a:cs typeface="+mn-cs"/>
                        </a:rPr>
                        <a:t>The processes of erosion and deposition can lead to the formation of different river landforms.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BeeZee" panose="020B0604020202020204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276199"/>
                  </a:ext>
                </a:extLst>
              </a:tr>
              <a:tr h="5766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BeeZee" panose="020B0604020202020204" charset="0"/>
                          <a:ea typeface="Roboto" panose="02000000000000000000" pitchFamily="2" charset="0"/>
                          <a:cs typeface="+mn-cs"/>
                        </a:rPr>
                        <a:t>Flooding is a key feature of rivers, and drainage basin processes play a significant role in this. By altering the drainage basin of a river, we can interfere with these processes.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BeeZee" panose="020B0604020202020204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81675"/>
                  </a:ext>
                </a:extLst>
              </a:tr>
              <a:tr h="30156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9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BeeZee" panose="020B0604020202020204" charset="0"/>
                          <a:ea typeface="Roboto" panose="02000000000000000000" pitchFamily="2" charset="0"/>
                          <a:cs typeface="+mn-cs"/>
                        </a:rPr>
                        <a:t>There are many examples of floods. Today, many strategies have been put in place to manage the flood risk. 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BeeZee" panose="020B0604020202020204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12482"/>
                  </a:ext>
                </a:extLst>
              </a:tr>
            </a:tbl>
          </a:graphicData>
        </a:graphic>
      </p:graphicFrame>
      <p:sp>
        <p:nvSpPr>
          <p:cNvPr id="8" name="Rectangle 11">
            <a:extLst>
              <a:ext uri="{FF2B5EF4-FFF2-40B4-BE49-F238E27FC236}">
                <a16:creationId xmlns:a16="http://schemas.microsoft.com/office/drawing/2014/main" id="{331CE33F-FFD0-07A0-7A3C-5785AC2E30E5}"/>
              </a:ext>
            </a:extLst>
          </p:cNvPr>
          <p:cNvSpPr/>
          <p:nvPr/>
        </p:nvSpPr>
        <p:spPr>
          <a:xfrm>
            <a:off x="35017" y="4103415"/>
            <a:ext cx="2743036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A) Drainage basin features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5DC3B5BD-8682-DB3F-E610-4EB436C89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715183"/>
              </p:ext>
            </p:extLst>
          </p:nvPr>
        </p:nvGraphicFramePr>
        <p:xfrm>
          <a:off x="88357" y="4335080"/>
          <a:ext cx="2864366" cy="1857576"/>
        </p:xfrm>
        <a:graphic>
          <a:graphicData uri="http://schemas.openxmlformats.org/drawingml/2006/table">
            <a:tbl>
              <a:tblPr firstRow="1" bandRow="1"/>
              <a:tblGrid>
                <a:gridCol w="136398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721435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006533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3548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drainage basin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</a:t>
                      </a: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 an area of land drained by a river and its tributaries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2054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source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start of a river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2977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mouth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place where the river enters a lake, sea or ocean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29778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tributary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a smaller river that joins a larger river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154249"/>
                  </a:ext>
                </a:extLst>
              </a:tr>
              <a:tr h="29778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confluence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point at which two or more rivers meet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678250"/>
                  </a:ext>
                </a:extLst>
              </a:tr>
              <a:tr h="29778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watershed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dividing line between two drainage basins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79242"/>
                  </a:ext>
                </a:extLst>
              </a:tr>
            </a:tbl>
          </a:graphicData>
        </a:graphic>
      </p:graphicFrame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844118FD-7E4F-690D-8654-4EEA54294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963006"/>
              </p:ext>
            </p:extLst>
          </p:nvPr>
        </p:nvGraphicFramePr>
        <p:xfrm>
          <a:off x="3058648" y="279647"/>
          <a:ext cx="2902158" cy="1207279"/>
        </p:xfrm>
        <a:graphic>
          <a:graphicData uri="http://schemas.openxmlformats.org/drawingml/2006/table">
            <a:tbl>
              <a:tblPr firstRow="1" bandRow="1"/>
              <a:tblGrid>
                <a:gridCol w="138196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714915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049047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3374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upper course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the narrow, steep, upper part of a river, which contains waterfalls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4021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middle course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the wider, deeper channel, which contains meanders and oxbow lakes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4677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lower course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the widest, flattest part of the river near the mouth, which contains the floodplain.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</a:tbl>
          </a:graphicData>
        </a:graphic>
      </p:graphicFrame>
      <p:sp>
        <p:nvSpPr>
          <p:cNvPr id="14" name="Rectangle 11">
            <a:extLst>
              <a:ext uri="{FF2B5EF4-FFF2-40B4-BE49-F238E27FC236}">
                <a16:creationId xmlns:a16="http://schemas.microsoft.com/office/drawing/2014/main" id="{0DF1B0C5-A277-5975-3685-2CA2D271BCE5}"/>
              </a:ext>
            </a:extLst>
          </p:cNvPr>
          <p:cNvSpPr/>
          <p:nvPr/>
        </p:nvSpPr>
        <p:spPr>
          <a:xfrm>
            <a:off x="3058647" y="115298"/>
            <a:ext cx="2366277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The river profile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D1A3C69E-AD3B-5D88-7CF5-3D9BB67FF889}"/>
              </a:ext>
            </a:extLst>
          </p:cNvPr>
          <p:cNvSpPr/>
          <p:nvPr/>
        </p:nvSpPr>
        <p:spPr>
          <a:xfrm>
            <a:off x="3058646" y="1484380"/>
            <a:ext cx="290216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) River processes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Table 3">
            <a:extLst>
              <a:ext uri="{FF2B5EF4-FFF2-40B4-BE49-F238E27FC236}">
                <a16:creationId xmlns:a16="http://schemas.microsoft.com/office/drawing/2014/main" id="{A17ABDCC-0A38-0423-1F47-8E4A5A0BF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726573"/>
              </p:ext>
            </p:extLst>
          </p:nvPr>
        </p:nvGraphicFramePr>
        <p:xfrm>
          <a:off x="6066727" y="4137467"/>
          <a:ext cx="3750917" cy="2411488"/>
        </p:xfrm>
        <a:graphic>
          <a:graphicData uri="http://schemas.openxmlformats.org/drawingml/2006/table">
            <a:tbl>
              <a:tblPr firstRow="1" bandRow="1"/>
              <a:tblGrid>
                <a:gridCol w="1165923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1311420">
                  <a:extLst>
                    <a:ext uri="{9D8B030D-6E8A-4147-A177-3AD203B41FA5}">
                      <a16:colId xmlns:a16="http://schemas.microsoft.com/office/drawing/2014/main" val="3351342052"/>
                    </a:ext>
                  </a:extLst>
                </a:gridCol>
                <a:gridCol w="1273574">
                  <a:extLst>
                    <a:ext uri="{9D8B030D-6E8A-4147-A177-3AD203B41FA5}">
                      <a16:colId xmlns:a16="http://schemas.microsoft.com/office/drawing/2014/main" val="760018239"/>
                    </a:ext>
                  </a:extLst>
                </a:gridCol>
              </a:tblGrid>
              <a:tr h="2431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Where/when </a:t>
                      </a:r>
                      <a:endParaRPr lang="en-GB" sz="800" b="1" dirty="0">
                        <a:solidFill>
                          <a:schemeClr val="accent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Southwest England, flood 2014</a:t>
                      </a:r>
                    </a:p>
                    <a:p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Rivers Parrett and Tone </a:t>
                      </a:r>
                      <a:endParaRPr sz="700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dirty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129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Causes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Effects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Responses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2883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deforestation on the floodplain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600 homes flooded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20,000 sandbags provided to protect homes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40658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saturated ground from heavy rainfall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£200 million lost from the collapse of the tourist industry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65 pumps installed to drain millions of cubic metres of floodwater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5909294"/>
                  </a:ext>
                </a:extLst>
              </a:tr>
              <a:tr h="40658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low-lying land with four rivers flowing through it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6,800 hectares of agricultural land flooded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Hundreds of people were evacuated from their homes.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752734"/>
                  </a:ext>
                </a:extLst>
              </a:tr>
              <a:tr h="524773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build-up of sediment in the channel from lack of dredging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Native bird species couldn’t hunt on the flooded ground.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The Environmental Agency is spending £6 million a year on dredging the rivers Parrett and Tone.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948443"/>
                  </a:ext>
                </a:extLst>
              </a:tr>
            </a:tbl>
          </a:graphicData>
        </a:graphic>
      </p:graphicFrame>
      <p:pic>
        <p:nvPicPr>
          <p:cNvPr id="24" name="Picture 23" descr="A black binoculars in a purple circle&#10;&#10;Description automatically generated">
            <a:extLst>
              <a:ext uri="{FF2B5EF4-FFF2-40B4-BE49-F238E27FC236}">
                <a16:creationId xmlns:a16="http://schemas.microsoft.com/office/drawing/2014/main" id="{9DD9B693-E3F1-6ADE-32BA-80A5E59957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070" y="163224"/>
            <a:ext cx="536473" cy="536470"/>
          </a:xfrm>
          <a:prstGeom prst="ellipse">
            <a:avLst/>
          </a:prstGeom>
          <a:ln w="38100">
            <a:solidFill>
              <a:schemeClr val="bg2"/>
            </a:solidFill>
          </a:ln>
        </p:spPr>
      </p:pic>
      <p:pic>
        <p:nvPicPr>
          <p:cNvPr id="26" name="Picture 25" descr="A purple circle with a black and black graphic&#10;&#10;Description automatically generated">
            <a:extLst>
              <a:ext uri="{FF2B5EF4-FFF2-40B4-BE49-F238E27FC236}">
                <a16:creationId xmlns:a16="http://schemas.microsoft.com/office/drawing/2014/main" id="{CD6EFF0D-CF9E-D7A4-2654-DF1978EB1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329" y="163224"/>
            <a:ext cx="536473" cy="536470"/>
          </a:xfrm>
          <a:prstGeom prst="ellipse">
            <a:avLst/>
          </a:prstGeom>
          <a:ln w="38100">
            <a:solidFill>
              <a:schemeClr val="bg2"/>
            </a:solidFill>
          </a:ln>
        </p:spPr>
      </p:pic>
      <p:pic>
        <p:nvPicPr>
          <p:cNvPr id="2" name="Picture 1" descr="A black cloud and sun in a purple circle&#10;&#10;Description automatically generated">
            <a:extLst>
              <a:ext uri="{FF2B5EF4-FFF2-40B4-BE49-F238E27FC236}">
                <a16:creationId xmlns:a16="http://schemas.microsoft.com/office/drawing/2014/main" id="{B4944070-B3E4-FD89-94F5-565B62CE11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0920" y="163224"/>
            <a:ext cx="536473" cy="536470"/>
          </a:xfrm>
          <a:prstGeom prst="ellipse">
            <a:avLst/>
          </a:prstGeom>
          <a:ln w="38100">
            <a:solidFill>
              <a:schemeClr val="accent3"/>
            </a:solidFill>
          </a:ln>
        </p:spPr>
      </p:pic>
      <p:pic>
        <p:nvPicPr>
          <p:cNvPr id="5" name="Picture 4" descr="A purple circle with a world map in the middle&#10;&#10;Description automatically generated">
            <a:extLst>
              <a:ext uri="{FF2B5EF4-FFF2-40B4-BE49-F238E27FC236}">
                <a16:creationId xmlns:a16="http://schemas.microsoft.com/office/drawing/2014/main" id="{4327099E-767A-D17F-2986-1E78E8BEB5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257" y="165880"/>
            <a:ext cx="536473" cy="531159"/>
          </a:xfrm>
          <a:prstGeom prst="ellipse">
            <a:avLst/>
          </a:prstGeom>
          <a:ln w="38100">
            <a:solidFill>
              <a:schemeClr val="accent3"/>
            </a:solidFill>
          </a:ln>
        </p:spPr>
      </p:pic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A1252F50-0C4B-1181-E343-5DB2811EB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682791"/>
              </p:ext>
            </p:extLst>
          </p:nvPr>
        </p:nvGraphicFramePr>
        <p:xfrm>
          <a:off x="3058646" y="1698789"/>
          <a:ext cx="2902158" cy="1918980"/>
        </p:xfrm>
        <a:graphic>
          <a:graphicData uri="http://schemas.openxmlformats.org/drawingml/2006/table">
            <a:tbl>
              <a:tblPr firstRow="1" bandRow="1"/>
              <a:tblGrid>
                <a:gridCol w="149998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735742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016418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16969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endParaRPr lang="en-GB" sz="800" b="0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river load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material carried along in the river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221339"/>
                  </a:ext>
                </a:extLst>
              </a:tr>
              <a:tr h="2488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erosion 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breaking down or wearing away of material.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248861">
                <a:tc gridSpan="2">
                  <a:txBody>
                    <a:bodyPr/>
                    <a:lstStyle/>
                    <a:p>
                      <a:pPr marL="0" lvl="0" indent="0">
                        <a:lnSpc>
                          <a:spcPct val="13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vertical erosion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erosion which takes place downwards into the land.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81059"/>
                  </a:ext>
                </a:extLst>
              </a:tr>
              <a:tr h="347423">
                <a:tc gridSpan="2">
                  <a:txBody>
                    <a:bodyPr/>
                    <a:lstStyle/>
                    <a:p>
                      <a:pPr marL="0" lvl="0" indent="0">
                        <a:lnSpc>
                          <a:spcPct val="13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lateral erosion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when erosion moves across the land from side to side, causing the bends of meanders to widen.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757498"/>
                  </a:ext>
                </a:extLst>
              </a:tr>
              <a:tr h="2488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7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transportation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when rivers carry rocks and sediment along their journey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1696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deposition 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when a river drops its load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</a:tbl>
          </a:graphicData>
        </a:graphic>
      </p:graphicFrame>
      <p:sp>
        <p:nvSpPr>
          <p:cNvPr id="17" name="Rectangle 11">
            <a:extLst>
              <a:ext uri="{FF2B5EF4-FFF2-40B4-BE49-F238E27FC236}">
                <a16:creationId xmlns:a16="http://schemas.microsoft.com/office/drawing/2014/main" id="{3C5DAEBE-27B1-7B15-1034-B0317C509DA5}"/>
              </a:ext>
            </a:extLst>
          </p:cNvPr>
          <p:cNvSpPr/>
          <p:nvPr/>
        </p:nvSpPr>
        <p:spPr>
          <a:xfrm>
            <a:off x="3062455" y="3702123"/>
            <a:ext cx="290216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D) River features - waterfalls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3">
            <a:extLst>
              <a:ext uri="{FF2B5EF4-FFF2-40B4-BE49-F238E27FC236}">
                <a16:creationId xmlns:a16="http://schemas.microsoft.com/office/drawing/2014/main" id="{5A93DDFB-A8B5-D725-2115-75569617D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331324"/>
              </p:ext>
            </p:extLst>
          </p:nvPr>
        </p:nvGraphicFramePr>
        <p:xfrm>
          <a:off x="3058646" y="3961760"/>
          <a:ext cx="2902158" cy="1129956"/>
        </p:xfrm>
        <a:graphic>
          <a:graphicData uri="http://schemas.openxmlformats.org/drawingml/2006/table">
            <a:tbl>
              <a:tblPr firstRow="1" bandRow="1"/>
              <a:tblGrid>
                <a:gridCol w="138196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565916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198046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4037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waterfalls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</a:t>
                      </a: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water falling from a height when a river or stream flows over a steep drop (upper course)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3460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plunge pool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an area at the base of a waterfall that undercuts the hard rock layer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2891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gorge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a steep sided valley left behind when a waterfall retreats upstream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</a:tbl>
          </a:graphicData>
        </a:graphic>
      </p:graphicFrame>
      <p:sp>
        <p:nvSpPr>
          <p:cNvPr id="19" name="Rectangle 11">
            <a:extLst>
              <a:ext uri="{FF2B5EF4-FFF2-40B4-BE49-F238E27FC236}">
                <a16:creationId xmlns:a16="http://schemas.microsoft.com/office/drawing/2014/main" id="{BD57C0A1-C7FC-C58B-26EC-FF9E6B887A85}"/>
              </a:ext>
            </a:extLst>
          </p:cNvPr>
          <p:cNvSpPr/>
          <p:nvPr/>
        </p:nvSpPr>
        <p:spPr>
          <a:xfrm>
            <a:off x="3059386" y="5182314"/>
            <a:ext cx="290216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) River features - meanders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4B9FFA36-7825-453E-747B-AAFFEC6DB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633626"/>
              </p:ext>
            </p:extLst>
          </p:nvPr>
        </p:nvGraphicFramePr>
        <p:xfrm>
          <a:off x="3062961" y="5422643"/>
          <a:ext cx="2897843" cy="910056"/>
        </p:xfrm>
        <a:graphic>
          <a:graphicData uri="http://schemas.openxmlformats.org/drawingml/2006/table">
            <a:tbl>
              <a:tblPr firstRow="1" bandRow="1"/>
              <a:tblGrid>
                <a:gridCol w="137991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713852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046000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20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meander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a bend in a river (middle course)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3073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slip-off slope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sloping bend of a meander from the inside (shallow) to the outside (deep)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3073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river cliff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undercut bank on the outside bend of a meander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</a:tbl>
          </a:graphicData>
        </a:graphic>
      </p:graphicFrame>
      <p:sp>
        <p:nvSpPr>
          <p:cNvPr id="21" name="Rectangle 11">
            <a:extLst>
              <a:ext uri="{FF2B5EF4-FFF2-40B4-BE49-F238E27FC236}">
                <a16:creationId xmlns:a16="http://schemas.microsoft.com/office/drawing/2014/main" id="{C4119BD8-CFE8-F11D-89CC-50E8922CDD66}"/>
              </a:ext>
            </a:extLst>
          </p:cNvPr>
          <p:cNvSpPr/>
          <p:nvPr/>
        </p:nvSpPr>
        <p:spPr>
          <a:xfrm flipH="1">
            <a:off x="7223415" y="789392"/>
            <a:ext cx="263752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F) River features - floodplains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Table 3">
            <a:extLst>
              <a:ext uri="{FF2B5EF4-FFF2-40B4-BE49-F238E27FC236}">
                <a16:creationId xmlns:a16="http://schemas.microsoft.com/office/drawing/2014/main" id="{62DBE7BD-3B47-3CC4-1274-7E51CB71B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057154"/>
              </p:ext>
            </p:extLst>
          </p:nvPr>
        </p:nvGraphicFramePr>
        <p:xfrm>
          <a:off x="6073997" y="1034337"/>
          <a:ext cx="3750916" cy="751560"/>
        </p:xfrm>
        <a:graphic>
          <a:graphicData uri="http://schemas.openxmlformats.org/drawingml/2006/table">
            <a:tbl>
              <a:tblPr firstRow="1" bandRow="1"/>
              <a:tblGrid>
                <a:gridCol w="178613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693888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878415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1629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floodplain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a wide, flat area of land that is flooded frequently when a river bursts its banks (lower course)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1123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levee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banks found at the side of a river in the lower course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1123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silt 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fine, fertile eroded material transported by a river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</a:tbl>
          </a:graphicData>
        </a:graphic>
      </p:graphicFrame>
      <p:sp>
        <p:nvSpPr>
          <p:cNvPr id="28" name="Rectangle 11">
            <a:extLst>
              <a:ext uri="{FF2B5EF4-FFF2-40B4-BE49-F238E27FC236}">
                <a16:creationId xmlns:a16="http://schemas.microsoft.com/office/drawing/2014/main" id="{DBFDBB01-E661-E707-89F8-BBC69A69DD7A}"/>
              </a:ext>
            </a:extLst>
          </p:cNvPr>
          <p:cNvSpPr/>
          <p:nvPr/>
        </p:nvSpPr>
        <p:spPr>
          <a:xfrm flipH="1">
            <a:off x="7224985" y="3945598"/>
            <a:ext cx="2637520" cy="216000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E7E6E6">
              <a:lumMod val="2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prstClr val="white"/>
                </a:solidFill>
                <a:latin typeface="Abeezee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H) Case study: Somerset levels UK</a:t>
            </a:r>
            <a:endParaRPr kumimoji="0" lang="en-GB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eezee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Table 3">
            <a:extLst>
              <a:ext uri="{FF2B5EF4-FFF2-40B4-BE49-F238E27FC236}">
                <a16:creationId xmlns:a16="http://schemas.microsoft.com/office/drawing/2014/main" id="{A1CEB26A-A7C5-0D49-2B66-868F4B9F16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396292"/>
              </p:ext>
            </p:extLst>
          </p:nvPr>
        </p:nvGraphicFramePr>
        <p:xfrm>
          <a:off x="6111590" y="2095187"/>
          <a:ext cx="3750916" cy="1797060"/>
        </p:xfrm>
        <a:graphic>
          <a:graphicData uri="http://schemas.openxmlformats.org/drawingml/2006/table">
            <a:tbl>
              <a:tblPr firstRow="1" bandRow="1"/>
              <a:tblGrid>
                <a:gridCol w="193866">
                  <a:extLst>
                    <a:ext uri="{9D8B030D-6E8A-4147-A177-3AD203B41FA5}">
                      <a16:colId xmlns:a16="http://schemas.microsoft.com/office/drawing/2014/main" val="217426579"/>
                    </a:ext>
                  </a:extLst>
                </a:gridCol>
                <a:gridCol w="950916">
                  <a:extLst>
                    <a:ext uri="{9D8B030D-6E8A-4147-A177-3AD203B41FA5}">
                      <a16:colId xmlns:a16="http://schemas.microsoft.com/office/drawing/2014/main" val="1757883862"/>
                    </a:ext>
                  </a:extLst>
                </a:gridCol>
                <a:gridCol w="2606134">
                  <a:extLst>
                    <a:ext uri="{9D8B030D-6E8A-4147-A177-3AD203B41FA5}">
                      <a16:colId xmlns:a16="http://schemas.microsoft.com/office/drawing/2014/main" val="896555121"/>
                    </a:ext>
                  </a:extLst>
                </a:gridCol>
              </a:tblGrid>
              <a:tr h="20078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precipitation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water falling to the ground in all forms (rain, snow, sleet and hail)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221339"/>
                  </a:ext>
                </a:extLst>
              </a:tr>
              <a:tr h="200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interception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b="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when the leaves of trees stop precipitation reaching the ground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171503"/>
                  </a:ext>
                </a:extLst>
              </a:tr>
              <a:tr h="200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surface runoff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movement of water over the surface of the land back into a river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4543"/>
                  </a:ext>
                </a:extLst>
              </a:tr>
              <a:tr h="1384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30000"/>
                        </a:lnSpc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surface storage </a:t>
                      </a:r>
                      <a:endParaRPr lang="en-GB" sz="800" b="1" dirty="0">
                        <a:solidFill>
                          <a:schemeClr val="bg1"/>
                        </a:solidFill>
                        <a:latin typeface="ABeeZee" panose="020B060402020202020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water stored on the surface in lakes or puddles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52879"/>
                  </a:ext>
                </a:extLst>
              </a:tr>
              <a:tr h="20078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5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infiltration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movement of water from the surface into the soil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5530010"/>
                  </a:ext>
                </a:extLst>
              </a:tr>
              <a:tr h="20078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r>
                        <a:rPr lang="en-GB" sz="800" b="1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throughflow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latin typeface="ABeeZee" panose="020B0604020202020204" charset="0"/>
                        </a:rPr>
                        <a:t>(n) the movement of water through the soil back into the river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798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7759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Aft>
            <a:spcPts val="600"/>
          </a:spcAft>
          <a:defRPr sz="1200" dirty="0" err="1" smtClean="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  <a:cs typeface="Roboto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E6E89EC3971A4597FB77F21AB6BB45" ma:contentTypeVersion="17" ma:contentTypeDescription="Create a new document." ma:contentTypeScope="" ma:versionID="1d4220174d04392a170e2dad75d19010">
  <xsd:schema xmlns:xsd="http://www.w3.org/2001/XMLSchema" xmlns:xs="http://www.w3.org/2001/XMLSchema" xmlns:p="http://schemas.microsoft.com/office/2006/metadata/properties" xmlns:ns2="5ac0a65c-8ce5-49ad-8d53-ef12fd950b72" xmlns:ns3="a7620070-244e-44bb-baa5-3d93f8368b62" targetNamespace="http://schemas.microsoft.com/office/2006/metadata/properties" ma:root="true" ma:fieldsID="6769e766cd1170d322f83253dc906c3c" ns2:_="" ns3:_="">
    <xsd:import namespace="5ac0a65c-8ce5-49ad-8d53-ef12fd950b72"/>
    <xsd:import namespace="a7620070-244e-44bb-baa5-3d93f8368b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0a65c-8ce5-49ad-8d53-ef12fd950b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649af2a-8f7d-4468-8d43-c006f573c8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620070-244e-44bb-baa5-3d93f8368b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9a7c1b9-9c61-4124-82d1-8451249354b4}" ma:internalName="TaxCatchAll" ma:showField="CatchAllData" ma:web="a7620070-244e-44bb-baa5-3d93f8368b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7620070-244e-44bb-baa5-3d93f8368b62">
      <UserInfo>
        <DisplayName/>
        <AccountId xsi:nil="true"/>
        <AccountType/>
      </UserInfo>
    </SharedWithUsers>
    <TaxCatchAll xmlns="a7620070-244e-44bb-baa5-3d93f8368b62" xsi:nil="true"/>
    <lcf76f155ced4ddcb4097134ff3c332f xmlns="5ac0a65c-8ce5-49ad-8d53-ef12fd950b72">
      <Terms xmlns="http://schemas.microsoft.com/office/infopath/2007/PartnerControls"/>
    </lcf76f155ced4ddcb4097134ff3c332f>
    <MediaLengthInSeconds xmlns="5ac0a65c-8ce5-49ad-8d53-ef12fd950b72" xsi:nil="true"/>
  </documentManagement>
</p:properties>
</file>

<file path=customXml/itemProps1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B83773-F711-435A-ACB8-B1F9449B6689}"/>
</file>

<file path=customXml/itemProps3.xml><?xml version="1.0" encoding="utf-8"?>
<ds:datastoreItem xmlns:ds="http://schemas.openxmlformats.org/officeDocument/2006/customXml" ds:itemID="{AF20F8DA-C4FB-4450-BACC-F5A742E79B9F}">
  <ds:schemaRefs>
    <ds:schemaRef ds:uri="7cdbce52-7c58-4c49-97cb-d953267058b2"/>
    <ds:schemaRef ds:uri="84283a62-dbf0-4bf3-9286-04d2ea05a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a4d068aa-090e-4f55-a950-b1b95cea1c6b}" enabled="0" method="" siteId="{a4d068aa-090e-4f55-a950-b1b95cea1c6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</TotalTime>
  <Words>827</Words>
  <Application>Microsoft Office PowerPoint</Application>
  <PresentationFormat>A4 Paper (210x297 mm)</PresentationFormat>
  <Paragraphs>132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Roboto</vt:lpstr>
      <vt:lpstr>ABeeZee</vt:lpstr>
      <vt:lpstr>ABeeZee</vt:lpstr>
      <vt:lpstr>Title Slide</vt:lpstr>
      <vt:lpstr>Teacher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Quinn</dc:creator>
  <cp:lastModifiedBy>Hannah Lewis</cp:lastModifiedBy>
  <cp:revision>13</cp:revision>
  <dcterms:created xsi:type="dcterms:W3CDTF">2021-04-22T13:12:58Z</dcterms:created>
  <dcterms:modified xsi:type="dcterms:W3CDTF">2024-09-04T12:29:47Z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0x0101002BE6E89EC3971A4597FB77F21AB6BB45</vt:lpwstr>
  </property>
  <property fmtid="{D5CDD505-2E9C-101B-9397-08002B2CF9AE}" pid="3" name="MediaServiceImageTags">
    <vt:lpwstr/>
  </property>
  <property fmtid="{D5CDD505-2E9C-101B-9397-08002B2CF9AE}" pid="4" name="Order">
    <vt:r8>23365100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